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7" r:id="rId2"/>
    <p:sldId id="274" r:id="rId3"/>
    <p:sldId id="276" r:id="rId4"/>
    <p:sldId id="267" r:id="rId5"/>
    <p:sldId id="282" r:id="rId6"/>
    <p:sldId id="293" r:id="rId7"/>
    <p:sldId id="286" r:id="rId8"/>
    <p:sldId id="287" r:id="rId9"/>
    <p:sldId id="294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rena Scollen" initials="S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7D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35"/>
    <p:restoredTop sz="74725"/>
  </p:normalViewPr>
  <p:slideViewPr>
    <p:cSldViewPr snapToGrid="0" snapToObjects="1">
      <p:cViewPr>
        <p:scale>
          <a:sx n="79" d="100"/>
          <a:sy n="79" d="100"/>
        </p:scale>
        <p:origin x="2240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commentAuthors" Target="commentAuthors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0.tiff>
</file>

<file path=ppt/media/image11.tiff>
</file>

<file path=ppt/media/image12.tiff>
</file>

<file path=ppt/media/image13.png>
</file>

<file path=ppt/media/image14.png>
</file>

<file path=ppt/media/image16.png>
</file>

<file path=ppt/media/image17.tiff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tiff>
</file>

<file path=ppt/media/image32.png>
</file>

<file path=ppt/media/image33.tiff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829EA7-41C3-8F44-9589-67FF39753A43}" type="datetimeFigureOut">
              <a:rPr lang="en-US" smtClean="0"/>
              <a:t>3/6/17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C022FC-79B8-3140-B5C3-AAF1DBF0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7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FB5C9F-193F-2341-BE61-0219D3BF7DDD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9530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3DBD6-0CDF-6343-947E-F86E9F9919E5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487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C022FC-79B8-3140-B5C3-AAF1DBF06E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21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3DBD6-0CDF-6343-947E-F86E9F9919E5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655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3DBD6-0CDF-6343-947E-F86E9F9919E5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464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C022FC-79B8-3140-B5C3-AAF1DBF06E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20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C022FC-79B8-3140-B5C3-AAF1DBF06E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525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C022FC-79B8-3140-B5C3-AAF1DBF06E1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57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C022FC-79B8-3140-B5C3-AAF1DBF06E1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464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C022FC-79B8-3140-B5C3-AAF1DBF06E1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6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ELIXI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0" descr="elixir_helix_200_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682" y="-26988"/>
            <a:ext cx="12359217" cy="618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 descr="elixir_1_RZ_mac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61" y="4558121"/>
            <a:ext cx="2711110" cy="2062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440084" y="6237291"/>
            <a:ext cx="3903133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>
              <a:defRPr/>
            </a:pPr>
            <a:r>
              <a:rPr lang="en-US" i="1" dirty="0" err="1" smtClean="0">
                <a:solidFill>
                  <a:srgbClr val="003F41"/>
                </a:solidFill>
                <a:latin typeface="Corbel" pitchFamily="34" charset="0"/>
                <a:ea typeface="Geneva" charset="-128"/>
              </a:rPr>
              <a:t>www.elixir-europe.org</a:t>
            </a:r>
            <a:endParaRPr lang="en-US" i="1" dirty="0" smtClean="0">
              <a:solidFill>
                <a:srgbClr val="003F41"/>
              </a:solidFill>
              <a:latin typeface="Corbel" pitchFamily="34" charset="0"/>
              <a:ea typeface="Geneva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911424" y="3356993"/>
            <a:ext cx="10363200" cy="864096"/>
          </a:xfrm>
        </p:spPr>
        <p:txBody>
          <a:bodyPr>
            <a:normAutofit/>
          </a:bodyPr>
          <a:lstStyle>
            <a:lvl1pPr algn="r">
              <a:defRPr sz="5000" b="1">
                <a:solidFill>
                  <a:srgbClr val="003F41"/>
                </a:solidFill>
                <a:latin typeface="Corbel"/>
                <a:cs typeface="Corbe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3503713" y="4293099"/>
            <a:ext cx="7755467" cy="899583"/>
          </a:xfrm>
        </p:spPr>
        <p:txBody>
          <a:bodyPr>
            <a:normAutofit/>
          </a:bodyPr>
          <a:lstStyle>
            <a:lvl1pPr marL="0" indent="0" algn="r">
              <a:buNone/>
              <a:defRPr lang="en-US" sz="2800" i="1"/>
            </a:lvl1pPr>
            <a:lvl2pPr marL="457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768076" y="5229201"/>
            <a:ext cx="4512733" cy="360040"/>
          </a:xfrm>
        </p:spPr>
        <p:txBody>
          <a:bodyPr/>
          <a:lstStyle>
            <a:lvl1pPr marL="0" indent="0" algn="r">
              <a:buFontTx/>
              <a:buNone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5903980" y="5661248"/>
            <a:ext cx="5376597" cy="360040"/>
          </a:xfrm>
        </p:spPr>
        <p:txBody>
          <a:bodyPr/>
          <a:lstStyle>
            <a:lvl1pPr marL="0" indent="0" algn="r">
              <a:buFontTx/>
              <a:buNone/>
              <a:defRPr sz="18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4361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elixir_helix_200_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682" y="-26989"/>
            <a:ext cx="12359217" cy="6438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911424" y="3645027"/>
            <a:ext cx="10363200" cy="1225021"/>
          </a:xfrm>
        </p:spPr>
        <p:txBody>
          <a:bodyPr>
            <a:normAutofit/>
          </a:bodyPr>
          <a:lstStyle>
            <a:lvl1pPr algn="r">
              <a:defRPr sz="4000" b="1">
                <a:solidFill>
                  <a:schemeClr val="tx2">
                    <a:lumMod val="50000"/>
                  </a:schemeClr>
                </a:solidFill>
                <a:latin typeface="Corbel"/>
                <a:cs typeface="Corbe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5" name="Picture 8" descr="elixir_1_RZ_mac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130" y="5024225"/>
            <a:ext cx="2171647" cy="1651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184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EXCELER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elixir_helix_200_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682" y="-26988"/>
            <a:ext cx="12359217" cy="618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5135035" y="6092828"/>
            <a:ext cx="6398684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>
              <a:defRPr/>
            </a:pPr>
            <a:r>
              <a:rPr lang="en-US" i="1" dirty="0" err="1" smtClean="0">
                <a:solidFill>
                  <a:srgbClr val="003F41"/>
                </a:solidFill>
                <a:latin typeface="Corbel" pitchFamily="34" charset="0"/>
                <a:ea typeface="Geneva" charset="-128"/>
              </a:rPr>
              <a:t>www.elixir-europe.org</a:t>
            </a:r>
            <a:r>
              <a:rPr lang="en-US" i="1" dirty="0" smtClean="0">
                <a:solidFill>
                  <a:srgbClr val="003F41"/>
                </a:solidFill>
                <a:latin typeface="Corbel" pitchFamily="34" charset="0"/>
                <a:ea typeface="Geneva" charset="-128"/>
              </a:rPr>
              <a:t>/</a:t>
            </a:r>
            <a:r>
              <a:rPr lang="en-US" i="1" dirty="0" err="1" smtClean="0">
                <a:solidFill>
                  <a:srgbClr val="003F41"/>
                </a:solidFill>
                <a:latin typeface="Corbel" pitchFamily="34" charset="0"/>
                <a:ea typeface="Geneva" charset="-128"/>
              </a:rPr>
              <a:t>excelerate</a:t>
            </a:r>
            <a:endParaRPr lang="en-US" i="1" dirty="0" smtClean="0">
              <a:solidFill>
                <a:srgbClr val="003F41"/>
              </a:solidFill>
              <a:latin typeface="Corbel" pitchFamily="34" charset="0"/>
              <a:ea typeface="Geneva" charset="-128"/>
            </a:endParaRPr>
          </a:p>
        </p:txBody>
      </p:sp>
      <p:pic>
        <p:nvPicPr>
          <p:cNvPr id="5" name="Picture 5" descr="Excelerate_white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617" y="4895385"/>
            <a:ext cx="2616200" cy="1035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1" y="4895385"/>
            <a:ext cx="1619251" cy="1087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431800" y="6092825"/>
            <a:ext cx="48006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defTabSz="457200"/>
            <a:r>
              <a:rPr lang="en-US" sz="1000">
                <a:solidFill>
                  <a:srgbClr val="7F7F7F"/>
                </a:solidFill>
              </a:rPr>
              <a:t>ELIXIR-EXCELERATE is funded by the European Commission within the Research Infrastructures programme of Horizon 2020, grant agreement number 676559.</a:t>
            </a:r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911424" y="3356993"/>
            <a:ext cx="10363200" cy="864096"/>
          </a:xfrm>
        </p:spPr>
        <p:txBody>
          <a:bodyPr>
            <a:normAutofit/>
          </a:bodyPr>
          <a:lstStyle>
            <a:lvl1pPr algn="r">
              <a:defRPr sz="5000" b="1">
                <a:solidFill>
                  <a:srgbClr val="003F41"/>
                </a:solidFill>
                <a:latin typeface="Corbel"/>
                <a:cs typeface="Corbe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293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LIXIR-thank-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elixir_helix_200_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682" y="-26988"/>
            <a:ext cx="12359217" cy="618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700" y="6159501"/>
            <a:ext cx="660400" cy="481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440084" y="5445128"/>
            <a:ext cx="3903133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>
              <a:defRPr/>
            </a:pPr>
            <a:r>
              <a:rPr lang="en-US" i="1" dirty="0" err="1" smtClean="0">
                <a:solidFill>
                  <a:srgbClr val="003F41"/>
                </a:solidFill>
                <a:latin typeface="Corbel" pitchFamily="34" charset="0"/>
                <a:ea typeface="Geneva" charset="-128"/>
              </a:rPr>
              <a:t>www.elixir-europe.org</a:t>
            </a:r>
            <a:endParaRPr lang="en-US" i="1" dirty="0" smtClean="0">
              <a:solidFill>
                <a:srgbClr val="003F41"/>
              </a:solidFill>
              <a:latin typeface="Corbel" pitchFamily="34" charset="0"/>
              <a:ea typeface="Geneva" charset="-128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4271433" y="6237288"/>
            <a:ext cx="3615267" cy="37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defRPr/>
            </a:pPr>
            <a:r>
              <a:rPr lang="en-US" sz="2000" i="1" dirty="0" smtClean="0">
                <a:solidFill>
                  <a:srgbClr val="003F41"/>
                </a:solidFill>
                <a:latin typeface="Corbel" pitchFamily="34" charset="0"/>
                <a:ea typeface="Geneva" charset="-128"/>
              </a:rPr>
              <a:t>@</a:t>
            </a:r>
            <a:r>
              <a:rPr lang="en-US" sz="2000" i="1" dirty="0" err="1" smtClean="0">
                <a:solidFill>
                  <a:srgbClr val="003F41"/>
                </a:solidFill>
                <a:latin typeface="Corbel" pitchFamily="34" charset="0"/>
                <a:ea typeface="Geneva" charset="-128"/>
              </a:rPr>
              <a:t>ELIXIREurope</a:t>
            </a:r>
            <a:endParaRPr lang="en-US" sz="2000" i="1" dirty="0" smtClean="0">
              <a:solidFill>
                <a:srgbClr val="003F41"/>
              </a:solidFill>
              <a:latin typeface="Corbel" pitchFamily="34" charset="0"/>
              <a:ea typeface="Geneva" charset="-128"/>
            </a:endParaRPr>
          </a:p>
        </p:txBody>
      </p:sp>
      <p:pic>
        <p:nvPicPr>
          <p:cNvPr id="10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333" y="6094181"/>
            <a:ext cx="552451" cy="557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8075086" y="6237288"/>
            <a:ext cx="4116916" cy="37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306" tIns="32653" rIns="65306" bIns="32653">
            <a:spAutoFit/>
          </a:bodyPr>
          <a:lstStyle>
            <a:lvl1pPr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5613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defRPr/>
            </a:pPr>
            <a:r>
              <a:rPr lang="en-US" sz="2000" i="1" dirty="0" smtClean="0">
                <a:solidFill>
                  <a:srgbClr val="003F41"/>
                </a:solidFill>
                <a:latin typeface="Corbel" pitchFamily="34" charset="0"/>
                <a:ea typeface="Geneva" charset="-128"/>
              </a:rPr>
              <a:t>/company/elixir-</a:t>
            </a:r>
            <a:r>
              <a:rPr lang="en-US" sz="2000" i="1" dirty="0" err="1" smtClean="0">
                <a:solidFill>
                  <a:srgbClr val="003F41"/>
                </a:solidFill>
                <a:latin typeface="Corbel" pitchFamily="34" charset="0"/>
                <a:ea typeface="Geneva" charset="-128"/>
              </a:rPr>
              <a:t>europe</a:t>
            </a:r>
            <a:endParaRPr lang="en-US" sz="2000" i="1" dirty="0" smtClean="0">
              <a:solidFill>
                <a:srgbClr val="003F41"/>
              </a:solidFill>
              <a:latin typeface="Corbel" pitchFamily="34" charset="0"/>
              <a:ea typeface="Geneva" charset="-128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911424" y="3645027"/>
            <a:ext cx="10363200" cy="1225021"/>
          </a:xfrm>
        </p:spPr>
        <p:txBody>
          <a:bodyPr>
            <a:normAutofit/>
          </a:bodyPr>
          <a:lstStyle>
            <a:lvl1pPr algn="r">
              <a:defRPr sz="4000" b="1">
                <a:solidFill>
                  <a:schemeClr val="tx2">
                    <a:lumMod val="50000"/>
                  </a:schemeClr>
                </a:solidFill>
                <a:latin typeface="Corbel"/>
                <a:cs typeface="Corbe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768076" y="4869160"/>
            <a:ext cx="4512733" cy="360040"/>
          </a:xfrm>
        </p:spPr>
        <p:txBody>
          <a:bodyPr/>
          <a:lstStyle>
            <a:lvl1pPr marL="0" indent="0" algn="r">
              <a:buFontTx/>
              <a:buNone/>
              <a:defRPr sz="18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2" name="Picture 8" descr="elixir_1_RZ_mac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130" y="5024225"/>
            <a:ext cx="2171647" cy="1651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1604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ELIXIR_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3484" y="5687123"/>
            <a:ext cx="1320800" cy="1008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332656"/>
            <a:ext cx="10871200" cy="6480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329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CELERATE slid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Excelerate_whitebackgroun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202" y="5809785"/>
            <a:ext cx="2129367" cy="802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0869" y="5776332"/>
            <a:ext cx="1335617" cy="85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11200" y="1525591"/>
            <a:ext cx="10871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3432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332656"/>
            <a:ext cx="10871200" cy="5760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219200"/>
            <a:ext cx="53340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219200"/>
            <a:ext cx="53340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pic>
        <p:nvPicPr>
          <p:cNvPr id="6" name="Picture 5" descr="ELIXIR_logo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3484" y="5687123"/>
            <a:ext cx="1320800" cy="1008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547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ELIXIR_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3484" y="5949953"/>
            <a:ext cx="1320800" cy="74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332656"/>
            <a:ext cx="10871200" cy="5760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 dirty="0"/>
          </a:p>
        </p:txBody>
      </p:sp>
      <p:pic>
        <p:nvPicPr>
          <p:cNvPr id="4" name="Picture 3" descr="ELIXIR_logo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3484" y="5687123"/>
            <a:ext cx="1320800" cy="1008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6568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Shape 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01733"/>
            <a:ext cx="5181600" cy="736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609600" y="487852"/>
            <a:ext cx="7357600" cy="52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2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pic>
        <p:nvPicPr>
          <p:cNvPr id="94" name="Shape 94" descr="GA4GH-Logo-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85771" y="506903"/>
            <a:ext cx="2700800" cy="763957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09600" y="2221250"/>
            <a:ext cx="10972800" cy="3928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571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254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1B75BC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1B75B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44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B75BC"/>
              </a:buClr>
              <a:buSzPct val="100000"/>
              <a:buFont typeface="Arial"/>
              <a:buChar char="–"/>
              <a:defRPr sz="1500" b="0" i="0" u="none" strike="noStrike" cap="none">
                <a:solidFill>
                  <a:srgbClr val="1B75B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44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B75BC"/>
              </a:buClr>
              <a:buSzPct val="100000"/>
              <a:buFont typeface="Arial"/>
              <a:buChar char="»"/>
              <a:defRPr sz="1500" b="0" i="0" u="none" strike="noStrike" cap="none">
                <a:solidFill>
                  <a:srgbClr val="1B75B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482600" y="6538246"/>
            <a:ext cx="9144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buClr>
                <a:srgbClr val="FFFFFF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>
                <a:buClr>
                  <a:srgbClr val="FFFFFF"/>
                </a:buClr>
                <a:buSzPct val="25000"/>
                <a:buFont typeface="Times New Roman"/>
                <a:buNone/>
              </a:pPr>
              <a:t>‹#›</a:t>
            </a:fld>
            <a:endParaRPr lang="en-US" sz="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89660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9667" y="333375"/>
            <a:ext cx="10871200" cy="5032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 title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1200" y="1525591"/>
            <a:ext cx="10871200" cy="43513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First level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4550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/>
          <a:ea typeface="ＭＳ Ｐゴシック" charset="0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Corbel" pitchFamily="34" charset="0"/>
          <a:ea typeface="ＭＳ Ｐゴシック" charset="0"/>
          <a:cs typeface="Geneva" pitchFamily="-112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itchFamily="-112" charset="0"/>
          <a:ea typeface="Geneva" pitchFamily="-112" charset="0"/>
          <a:cs typeface="Geneva" pitchFamily="-11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Char char="•"/>
        <a:defRPr sz="2400">
          <a:solidFill>
            <a:schemeClr val="tx1"/>
          </a:solidFill>
          <a:latin typeface="Corbel"/>
          <a:ea typeface="ＭＳ Ｐゴシック" charset="0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ts val="60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Corbel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-112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microsoft.com/office/2007/relationships/hdphoto" Target="../media/hdphoto1.wdp"/><Relationship Id="rId5" Type="http://schemas.openxmlformats.org/officeDocument/2006/relationships/image" Target="../media/image14.png"/><Relationship Id="rId6" Type="http://schemas.openxmlformats.org/officeDocument/2006/relationships/image" Target="../media/image15.emf"/><Relationship Id="rId7" Type="http://schemas.openxmlformats.org/officeDocument/2006/relationships/image" Target="../media/image16.png"/><Relationship Id="rId8" Type="http://schemas.openxmlformats.org/officeDocument/2006/relationships/hyperlink" Target="https://beacon-network.org/" TargetMode="External"/><Relationship Id="rId9" Type="http://schemas.openxmlformats.org/officeDocument/2006/relationships/image" Target="../media/image17.tiff"/><Relationship Id="rId10" Type="http://schemas.openxmlformats.org/officeDocument/2006/relationships/image" Target="../media/image12.tif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4.png"/><Relationship Id="rId12" Type="http://schemas.openxmlformats.org/officeDocument/2006/relationships/image" Target="../media/image25.tiff"/><Relationship Id="rId13" Type="http://schemas.openxmlformats.org/officeDocument/2006/relationships/image" Target="../media/image26.png"/><Relationship Id="rId14" Type="http://schemas.openxmlformats.org/officeDocument/2006/relationships/image" Target="../media/image27.png"/><Relationship Id="rId15" Type="http://schemas.openxmlformats.org/officeDocument/2006/relationships/image" Target="../media/image28.png"/><Relationship Id="rId16" Type="http://schemas.openxmlformats.org/officeDocument/2006/relationships/image" Target="../media/image12.tiff"/><Relationship Id="rId17" Type="http://schemas.openxmlformats.org/officeDocument/2006/relationships/image" Target="../media/image29.png"/><Relationship Id="rId18" Type="http://schemas.openxmlformats.org/officeDocument/2006/relationships/hyperlink" Target="https://www.elixir-europe.org/news/elixir-beacons-facilitate-sharing-genomics-data-europe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15.emf"/><Relationship Id="rId5" Type="http://schemas.openxmlformats.org/officeDocument/2006/relationships/hyperlink" Target="https://beacon-network.org/" TargetMode="External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Relationship Id="rId9" Type="http://schemas.openxmlformats.org/officeDocument/2006/relationships/image" Target="../media/image22.png"/><Relationship Id="rId10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hyperlink" Target="https://www.elixir-europe.org/services/compute/aai" TargetMode="External"/><Relationship Id="rId5" Type="http://schemas.openxmlformats.org/officeDocument/2006/relationships/image" Target="../media/image12.tiff"/><Relationship Id="rId6" Type="http://schemas.openxmlformats.org/officeDocument/2006/relationships/hyperlink" Target="http://elixir-beacon.csc.fi)/" TargetMode="External"/><Relationship Id="rId7" Type="http://schemas.openxmlformats.org/officeDocument/2006/relationships/hyperlink" Target="http://www.internationalgenome.org/data-portal/population/FIN)" TargetMode="External"/><Relationship Id="rId8" Type="http://schemas.openxmlformats.org/officeDocument/2006/relationships/hyperlink" Target="http://www.internationalgenome.org/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1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12.tiff"/><Relationship Id="rId5" Type="http://schemas.openxmlformats.org/officeDocument/2006/relationships/hyperlink" Target="https://ega-archive.org/beacon/#/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33.tiff"/><Relationship Id="rId5" Type="http://schemas.openxmlformats.org/officeDocument/2006/relationships/image" Target="../media/image15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GB" sz="4400" dirty="0" smtClean="0">
                <a:latin typeface="Corbel" charset="0"/>
                <a:cs typeface="Arial" charset="0"/>
              </a:rPr>
              <a:t>ELIXIR Beacons and </a:t>
            </a:r>
            <a:r>
              <a:rPr lang="en-GB" sz="4400" dirty="0" err="1" smtClean="0">
                <a:latin typeface="Corbel" charset="0"/>
                <a:cs typeface="Arial" charset="0"/>
              </a:rPr>
              <a:t>bioschemas</a:t>
            </a:r>
            <a:endParaRPr lang="en-US" sz="4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91225" y="4513485"/>
            <a:ext cx="7783399" cy="354541"/>
          </a:xfrm>
        </p:spPr>
        <p:txBody>
          <a:bodyPr/>
          <a:lstStyle/>
          <a:p>
            <a:r>
              <a:rPr lang="en-US" dirty="0" err="1" smtClean="0"/>
              <a:t>Audald</a:t>
            </a:r>
            <a:r>
              <a:rPr lang="en-US" dirty="0" smtClean="0"/>
              <a:t> </a:t>
            </a:r>
            <a:r>
              <a:rPr lang="en-US" dirty="0" err="1" smtClean="0"/>
              <a:t>Lloret</a:t>
            </a:r>
            <a:r>
              <a:rPr lang="en-US" dirty="0" smtClean="0"/>
              <a:t>-Villas (EGA-CRG)</a:t>
            </a:r>
          </a:p>
          <a:p>
            <a:r>
              <a:rPr lang="en-US" dirty="0" err="1"/>
              <a:t>a</a:t>
            </a:r>
            <a:r>
              <a:rPr lang="en-US" dirty="0" err="1" smtClean="0"/>
              <a:t>udald.lloret@crg.eu</a:t>
            </a:r>
            <a:endParaRPr lang="en-US" dirty="0" smtClean="0"/>
          </a:p>
          <a:p>
            <a:r>
              <a:rPr lang="en-US" dirty="0" err="1" smtClean="0"/>
              <a:t>Bioschemas</a:t>
            </a:r>
            <a:r>
              <a:rPr lang="en-US" dirty="0" smtClean="0"/>
              <a:t> - Genome Campus </a:t>
            </a:r>
            <a:r>
              <a:rPr lang="mr-IN" dirty="0" smtClean="0"/>
              <a:t>–</a:t>
            </a:r>
            <a:r>
              <a:rPr lang="en-US" dirty="0" smtClean="0"/>
              <a:t> 06.03.2017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1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768076" y="4558917"/>
            <a:ext cx="4512733" cy="360040"/>
          </a:xfrm>
        </p:spPr>
        <p:txBody>
          <a:bodyPr/>
          <a:lstStyle/>
          <a:p>
            <a:r>
              <a:rPr lang="en-US" dirty="0" err="1" smtClean="0"/>
              <a:t>Audald</a:t>
            </a:r>
            <a:r>
              <a:rPr lang="en-US" dirty="0" smtClean="0"/>
              <a:t> </a:t>
            </a:r>
            <a:r>
              <a:rPr lang="en-US" dirty="0" err="1" smtClean="0"/>
              <a:t>Lloret</a:t>
            </a:r>
            <a:r>
              <a:rPr lang="en-US" dirty="0" smtClean="0"/>
              <a:t>-Villas (EGA-CRG)</a:t>
            </a:r>
          </a:p>
          <a:p>
            <a:r>
              <a:rPr lang="en-US" dirty="0" err="1" smtClean="0"/>
              <a:t>audald.lloret@crg.eu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85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279" y="5689486"/>
            <a:ext cx="984902" cy="9849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1265" y="5537628"/>
            <a:ext cx="1136760" cy="113676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02788" y="6028057"/>
            <a:ext cx="32053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Marc Fiume </a:t>
            </a:r>
            <a:endParaRPr lang="en-US" dirty="0" smtClean="0">
              <a:solidFill>
                <a:schemeClr val="tx2"/>
              </a:solidFill>
              <a:latin typeface="Corbel" charset="0"/>
              <a:ea typeface="Corbel" charset="0"/>
              <a:cs typeface="Corbel" charset="0"/>
            </a:endParaRPr>
          </a:p>
          <a:p>
            <a:r>
              <a:rPr lang="en-US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Co-founder </a:t>
            </a:r>
            <a:r>
              <a:rPr lang="en-US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and CEO </a:t>
            </a:r>
            <a:r>
              <a:rPr lang="en-US" dirty="0" err="1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DNAstack</a:t>
            </a:r>
            <a:r>
              <a:rPr lang="en-US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 </a:t>
            </a:r>
            <a:endParaRPr lang="en-US" dirty="0">
              <a:solidFill>
                <a:schemeClr val="tx2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114256" y="5837675"/>
            <a:ext cx="35060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Serena </a:t>
            </a:r>
            <a:r>
              <a:rPr lang="en-US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Scollen</a:t>
            </a:r>
          </a:p>
          <a:p>
            <a:r>
              <a:rPr lang="en-US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H</a:t>
            </a:r>
            <a:r>
              <a:rPr lang="en-US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ead </a:t>
            </a:r>
            <a:r>
              <a:rPr lang="en-US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of </a:t>
            </a:r>
            <a:r>
              <a:rPr lang="en-US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Human </a:t>
            </a:r>
            <a:r>
              <a:rPr lang="en-US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G</a:t>
            </a:r>
            <a:r>
              <a:rPr lang="en-US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enomics </a:t>
            </a:r>
            <a:r>
              <a:rPr lang="en-US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and </a:t>
            </a:r>
            <a:r>
              <a:rPr lang="en-US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Translational </a:t>
            </a:r>
            <a:r>
              <a:rPr lang="en-US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D</a:t>
            </a:r>
            <a:r>
              <a:rPr lang="en-US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ata</a:t>
            </a:r>
            <a:r>
              <a:rPr lang="en-US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, </a:t>
            </a:r>
            <a:r>
              <a:rPr lang="en-US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ELIXIR</a:t>
            </a:r>
            <a:endParaRPr lang="en-US" dirty="0">
              <a:solidFill>
                <a:schemeClr val="tx2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783" y="1910480"/>
            <a:ext cx="1961947" cy="223750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336754" y="4577329"/>
            <a:ext cx="834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-US" sz="2400" u="sng" dirty="0" smtClean="0">
                <a:solidFill>
                  <a:schemeClr val="accent2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https://beacon-</a:t>
            </a:r>
            <a:r>
              <a:rPr lang="en-US" sz="2400" u="sng" dirty="0" err="1" smtClean="0">
                <a:solidFill>
                  <a:schemeClr val="accent2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network.org</a:t>
            </a:r>
            <a:r>
              <a:rPr lang="en-US" sz="2400" dirty="0" smtClean="0">
                <a:solidFill>
                  <a:schemeClr val="accent2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	       </a:t>
            </a:r>
            <a:r>
              <a:rPr lang="en-US" sz="2400" u="sng" dirty="0" err="1" smtClean="0">
                <a:solidFill>
                  <a:schemeClr val="accent2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www.elixir-europe.org</a:t>
            </a:r>
            <a:r>
              <a:rPr lang="en-US" sz="2400" u="sng" dirty="0" smtClean="0">
                <a:solidFill>
                  <a:schemeClr val="accent2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/beacons</a:t>
            </a:r>
            <a:endParaRPr lang="en-US" sz="2400" u="sng" dirty="0">
              <a:solidFill>
                <a:schemeClr val="accent2"/>
              </a:solidFill>
              <a:latin typeface="Corbel" charset="0"/>
              <a:ea typeface="Corbel" charset="0"/>
              <a:cs typeface="Corbel" charset="0"/>
              <a:sym typeface="DIN Alternate"/>
            </a:endParaRPr>
          </a:p>
        </p:txBody>
      </p:sp>
      <p:sp>
        <p:nvSpPr>
          <p:cNvPr id="11" name="Shape 136"/>
          <p:cNvSpPr txBox="1">
            <a:spLocks/>
          </p:cNvSpPr>
          <p:nvPr/>
        </p:nvSpPr>
        <p:spPr>
          <a:xfrm>
            <a:off x="138957" y="487852"/>
            <a:ext cx="7360443" cy="52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2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pPr defTabSz="914400">
              <a:buSzPct val="25000"/>
            </a:pPr>
            <a:r>
              <a:rPr lang="en-GB" sz="3200" b="0" kern="0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Beacon project</a:t>
            </a:r>
            <a:endParaRPr lang="en-GB" sz="3200" b="0" kern="0" dirty="0">
              <a:solidFill>
                <a:schemeClr val="tx2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55280" y="5930008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Led by:</a:t>
            </a:r>
            <a:endParaRPr lang="en-GB">
              <a:solidFill>
                <a:schemeClr val="tx2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3153105" y="1862658"/>
            <a:ext cx="7704946" cy="251965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571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254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1B75BC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1B75B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44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B75BC"/>
              </a:buClr>
              <a:buSzPct val="100000"/>
              <a:buFont typeface="Arial"/>
              <a:buChar char="–"/>
              <a:defRPr sz="1500" b="0" i="0" u="none" strike="noStrike" cap="none">
                <a:solidFill>
                  <a:srgbClr val="1B75B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44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B75BC"/>
              </a:buClr>
              <a:buSzPct val="100000"/>
              <a:buFont typeface="Arial"/>
              <a:buChar char="»"/>
              <a:defRPr sz="1500" b="0" i="0" u="none" strike="noStrike" cap="none">
                <a:solidFill>
                  <a:srgbClr val="1B75B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914400"/>
            <a:r>
              <a:rPr lang="en-US" sz="2800" kern="0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A Beacon is a discovery service for genetic variants</a:t>
            </a:r>
          </a:p>
          <a:p>
            <a:pPr defTabSz="914400"/>
            <a:endParaRPr lang="en-US" kern="0" dirty="0" smtClean="0">
              <a:solidFill>
                <a:schemeClr val="tx2"/>
              </a:solidFill>
              <a:latin typeface="Corbel" charset="0"/>
              <a:ea typeface="Corbel" charset="0"/>
              <a:cs typeface="Corbel" charset="0"/>
            </a:endParaRPr>
          </a:p>
          <a:p>
            <a:pPr marL="457200" indent="-457200" defTabSz="914400">
              <a:buFont typeface="Arial" charset="0"/>
              <a:buChar char="•"/>
            </a:pPr>
            <a:r>
              <a:rPr lang="en-US" sz="2400" kern="0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Developing tools to make data discoverable</a:t>
            </a:r>
          </a:p>
          <a:p>
            <a:pPr marL="457200" indent="-457200" defTabSz="914400">
              <a:buFont typeface="Arial" charset="0"/>
              <a:buChar char="•"/>
            </a:pPr>
            <a:r>
              <a:rPr lang="en-US" sz="2400" kern="0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Aiding data sharing</a:t>
            </a:r>
          </a:p>
          <a:p>
            <a:pPr marL="457200" indent="-457200" defTabSz="914400">
              <a:buFont typeface="Arial" charset="0"/>
              <a:buChar char="•"/>
            </a:pPr>
            <a:r>
              <a:rPr lang="en-US" sz="2400" kern="0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Increasing efficiency in data access process</a:t>
            </a:r>
          </a:p>
        </p:txBody>
      </p:sp>
    </p:spTree>
    <p:extLst>
      <p:ext uri="{BB962C8B-B14F-4D97-AF65-F5344CB8AC3E}">
        <p14:creationId xmlns:p14="http://schemas.microsoft.com/office/powerpoint/2010/main" val="76817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832" y="1533254"/>
            <a:ext cx="8695977" cy="4578346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93622" y="2838300"/>
            <a:ext cx="428208" cy="429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22897" y="3183836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87435" y="2904552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77915" y="3175479"/>
            <a:ext cx="256870" cy="25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02315" y="2838300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38654" y="3206002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27641" y="2503783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73644" y="2989594"/>
            <a:ext cx="309177" cy="31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96920" y="3363170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351"/>
          <a:stretch/>
        </p:blipFill>
        <p:spPr bwMode="auto">
          <a:xfrm>
            <a:off x="7218947" y="5846544"/>
            <a:ext cx="2944244" cy="870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90575" y="3267830"/>
            <a:ext cx="217110" cy="217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Oval 34"/>
          <p:cNvSpPr/>
          <p:nvPr/>
        </p:nvSpPr>
        <p:spPr bwMode="auto">
          <a:xfrm>
            <a:off x="3539215" y="2750999"/>
            <a:ext cx="690500" cy="690500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prstClr val="black"/>
              </a:solidFill>
            </a:endParaRPr>
          </a:p>
        </p:txBody>
      </p:sp>
      <p:cxnSp>
        <p:nvCxnSpPr>
          <p:cNvPr id="37" name="Straight Arrow Connector 36"/>
          <p:cNvCxnSpPr/>
          <p:nvPr/>
        </p:nvCxnSpPr>
        <p:spPr bwMode="auto">
          <a:xfrm>
            <a:off x="1932480" y="2750999"/>
            <a:ext cx="1562570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 bwMode="auto">
          <a:xfrm flipH="1" flipV="1">
            <a:off x="1888263" y="3433402"/>
            <a:ext cx="1595471" cy="436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1453160" y="1686759"/>
            <a:ext cx="26215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-US" sz="1600" dirty="0">
                <a:solidFill>
                  <a:prstClr val="black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Do you have information about the allele “C at position 32,936,732 on chromosome 13?”</a:t>
            </a:r>
          </a:p>
        </p:txBody>
      </p:sp>
      <p:sp>
        <p:nvSpPr>
          <p:cNvPr id="45" name="Rectangle 44"/>
          <p:cNvSpPr/>
          <p:nvPr/>
        </p:nvSpPr>
        <p:spPr>
          <a:xfrm>
            <a:off x="1697594" y="3507025"/>
            <a:ext cx="195989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-US" sz="1600" dirty="0">
                <a:solidFill>
                  <a:prstClr val="black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Yes / No</a:t>
            </a:r>
          </a:p>
          <a:p>
            <a:pPr algn="ctr"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-US" sz="1600" dirty="0">
                <a:solidFill>
                  <a:prstClr val="black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(+optional metadata about the allele)</a:t>
            </a:r>
          </a:p>
          <a:p>
            <a:pPr lvl="1" algn="ctr"/>
            <a:endParaRPr lang="en-US" sz="2400" dirty="0">
              <a:solidFill>
                <a:prstClr val="black"/>
              </a:solidFill>
            </a:endParaRP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47" y="2597126"/>
            <a:ext cx="896341" cy="896341"/>
          </a:xfrm>
          <a:prstGeom prst="rect">
            <a:avLst/>
          </a:prstGeom>
        </p:spPr>
      </p:pic>
      <p:sp>
        <p:nvSpPr>
          <p:cNvPr id="48" name="Oval 47"/>
          <p:cNvSpPr/>
          <p:nvPr/>
        </p:nvSpPr>
        <p:spPr bwMode="auto">
          <a:xfrm>
            <a:off x="4581231" y="2062343"/>
            <a:ext cx="3175494" cy="214322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932480" y="6163264"/>
            <a:ext cx="37048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-US" sz="2400" dirty="0" smtClean="0">
                <a:solidFill>
                  <a:prstClr val="black"/>
                </a:solidFill>
                <a:latin typeface="Corbel" charset="0"/>
                <a:ea typeface="Corbel" charset="0"/>
                <a:cs typeface="Corbel" charset="0"/>
                <a:sym typeface="DIN Alternate"/>
                <a:hlinkClick r:id="rId8"/>
              </a:rPr>
              <a:t>https://beacon-network.org</a:t>
            </a:r>
            <a:endParaRPr lang="en-US" sz="2400" dirty="0">
              <a:solidFill>
                <a:prstClr val="black"/>
              </a:solidFill>
              <a:latin typeface="Corbel" charset="0"/>
              <a:ea typeface="Corbel" charset="0"/>
              <a:cs typeface="Corbel" charset="0"/>
              <a:sym typeface="DIN Alternate"/>
            </a:endParaRPr>
          </a:p>
        </p:txBody>
      </p:sp>
      <p:cxnSp>
        <p:nvCxnSpPr>
          <p:cNvPr id="52" name="Straight Arrow Connector 51"/>
          <p:cNvCxnSpPr/>
          <p:nvPr/>
        </p:nvCxnSpPr>
        <p:spPr bwMode="auto">
          <a:xfrm flipH="1">
            <a:off x="7777624" y="2764334"/>
            <a:ext cx="1993594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 bwMode="auto">
          <a:xfrm flipV="1">
            <a:off x="7815002" y="3441499"/>
            <a:ext cx="1994400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7652967" y="1689099"/>
            <a:ext cx="2347830" cy="107721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-US" sz="1600" dirty="0">
                <a:solidFill>
                  <a:prstClr val="black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Do you have information about the allele “C at position 32,936,732 on chromosome 13?”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72424" y="3324518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34656" y="3415473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47028" y="3052348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60462" y="2560857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8500063" y="3527995"/>
            <a:ext cx="144197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-US" sz="1600" dirty="0">
                <a:solidFill>
                  <a:prstClr val="black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Beacon X: Yes</a:t>
            </a:r>
          </a:p>
          <a:p>
            <a:pPr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-US" sz="1600" dirty="0">
                <a:solidFill>
                  <a:prstClr val="black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Beacon Y: No</a:t>
            </a:r>
          </a:p>
          <a:p>
            <a:pPr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-US" sz="1600" dirty="0">
                <a:solidFill>
                  <a:prstClr val="black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Beacon Z: No</a:t>
            </a:r>
          </a:p>
          <a:p>
            <a:pPr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-US" sz="1600" dirty="0">
                <a:solidFill>
                  <a:prstClr val="black"/>
                </a:solidFill>
                <a:latin typeface="Corbel" charset="0"/>
                <a:ea typeface="Corbel" charset="0"/>
                <a:cs typeface="Corbel" charset="0"/>
                <a:sym typeface="DIN Alternate"/>
              </a:rPr>
              <a:t> …</a:t>
            </a:r>
          </a:p>
          <a:p>
            <a:pPr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endParaRPr lang="en-US" sz="2400" dirty="0">
              <a:solidFill>
                <a:prstClr val="black"/>
              </a:solidFill>
              <a:latin typeface="DIN Alternate"/>
              <a:ea typeface="DIN Alternate"/>
              <a:cs typeface="DIN Alternate"/>
              <a:sym typeface="DIN Alternate"/>
            </a:endParaRPr>
          </a:p>
          <a:p>
            <a:pPr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endParaRPr lang="en-US" sz="2400" dirty="0">
              <a:solidFill>
                <a:prstClr val="black"/>
              </a:solidFill>
              <a:latin typeface="DIN Alternate"/>
              <a:ea typeface="DIN Alternate"/>
              <a:cs typeface="DIN Alternate"/>
              <a:sym typeface="DIN Alternate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985" y="2605491"/>
            <a:ext cx="896341" cy="89634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9"/>
          <a:srcRect l="7476" t="27218" r="8795" b="41294"/>
          <a:stretch/>
        </p:blipFill>
        <p:spPr>
          <a:xfrm>
            <a:off x="9067705" y="411891"/>
            <a:ext cx="2523029" cy="7837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5527" y="5130116"/>
            <a:ext cx="1292067" cy="14735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667" y="332656"/>
            <a:ext cx="10870935" cy="648072"/>
          </a:xfrm>
        </p:spPr>
        <p:txBody>
          <a:bodyPr/>
          <a:lstStyle/>
          <a:p>
            <a:r>
              <a:rPr lang="en-US"/>
              <a:t>P</a:t>
            </a:r>
            <a:r>
              <a:rPr lang="en-US" smtClean="0"/>
              <a:t>ublic </a:t>
            </a:r>
            <a:r>
              <a:rPr lang="en-US" dirty="0" smtClean="0"/>
              <a:t>data discovery web-service</a:t>
            </a:r>
            <a:endParaRPr lang="en-US" dirty="0"/>
          </a:p>
        </p:txBody>
      </p:sp>
      <p:sp>
        <p:nvSpPr>
          <p:cNvPr id="43" name="Title 1"/>
          <p:cNvSpPr txBox="1">
            <a:spLocks/>
          </p:cNvSpPr>
          <p:nvPr/>
        </p:nvSpPr>
        <p:spPr bwMode="auto">
          <a:xfrm>
            <a:off x="719667" y="333375"/>
            <a:ext cx="10871200" cy="5032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/>
                <a:ea typeface="ＭＳ Ｐゴシック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Corbel" pitchFamily="34" charset="0"/>
                <a:ea typeface="ＭＳ Ｐゴシック" charset="0"/>
                <a:cs typeface="Geneva" pitchFamily="-112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itchFamily="-112" charset="0"/>
                <a:ea typeface="Geneva" pitchFamily="-112" charset="0"/>
                <a:cs typeface="Geneva" pitchFamily="-112" charset="0"/>
              </a:defRPr>
            </a:lvl9pPr>
          </a:lstStyle>
          <a:p>
            <a:endParaRPr lang="en-US" kern="0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82820" y="4205565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42936" y="3713363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68322" y="4764960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50502" y="4865202"/>
            <a:ext cx="320716" cy="321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14454" y="4548151"/>
            <a:ext cx="405702" cy="40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122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822" y="1051077"/>
            <a:ext cx="3988953" cy="5029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344848"/>
            <a:ext cx="10871200" cy="648072"/>
          </a:xfrm>
        </p:spPr>
        <p:txBody>
          <a:bodyPr/>
          <a:lstStyle/>
          <a:p>
            <a:r>
              <a:rPr lang="en-US" dirty="0" smtClean="0"/>
              <a:t>ELIXIR and Beacons</a:t>
            </a:r>
            <a:endParaRPr lang="en-US" dirty="0"/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713"/>
          <a:stretch/>
        </p:blipFill>
        <p:spPr bwMode="auto">
          <a:xfrm>
            <a:off x="6926707" y="5685300"/>
            <a:ext cx="3264061" cy="960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Rectangle 28"/>
          <p:cNvSpPr/>
          <p:nvPr/>
        </p:nvSpPr>
        <p:spPr>
          <a:xfrm>
            <a:off x="2504849" y="6184484"/>
            <a:ext cx="41621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-US" sz="2400" dirty="0">
                <a:solidFill>
                  <a:prstClr val="black"/>
                </a:solidFill>
                <a:latin typeface="Corbel" charset="0"/>
                <a:ea typeface="Corbel" charset="0"/>
                <a:cs typeface="Corbel" charset="0"/>
                <a:sym typeface="DIN Alternate"/>
                <a:hlinkClick r:id="rId5"/>
              </a:rPr>
              <a:t>www.elixir-europe.org/beacons</a:t>
            </a:r>
            <a:endParaRPr lang="en-US" sz="2400" dirty="0">
              <a:solidFill>
                <a:prstClr val="black"/>
              </a:solidFill>
              <a:latin typeface="Corbel" charset="0"/>
              <a:ea typeface="Corbel" charset="0"/>
              <a:cs typeface="Corbel" charset="0"/>
              <a:sym typeface="DIN Alternate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4854" y="1221726"/>
            <a:ext cx="5717956" cy="1649431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Corbel" charset="0"/>
                <a:cs typeface="Corbel" charset="0"/>
                <a:sym typeface="Corbel" charset="0"/>
              </a:rPr>
              <a:t>Funding to drive implementation </a:t>
            </a:r>
            <a:r>
              <a:rPr lang="en-US" dirty="0">
                <a:solidFill>
                  <a:srgbClr val="000000"/>
                </a:solidFill>
                <a:latin typeface="Corbel" charset="0"/>
                <a:cs typeface="Corbel" charset="0"/>
                <a:sym typeface="Corbel" charset="0"/>
              </a:rPr>
              <a:t>of the Beacon technology within ELIXIR </a:t>
            </a:r>
            <a:r>
              <a:rPr lang="en-US" dirty="0" smtClean="0">
                <a:solidFill>
                  <a:srgbClr val="000000"/>
                </a:solidFill>
                <a:latin typeface="Corbel" charset="0"/>
                <a:cs typeface="Corbel" charset="0"/>
                <a:sym typeface="Corbel" charset="0"/>
              </a:rPr>
              <a:t>nodes</a:t>
            </a:r>
          </a:p>
          <a:p>
            <a:pPr marL="342900" lvl="1" indent="-342900"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latin typeface="Corbel" charset="0"/>
                <a:cs typeface="Corbel" charset="0"/>
                <a:sym typeface="Corbel" charset="0"/>
              </a:rPr>
              <a:t>ELIXIR Authentication and Authorization </a:t>
            </a:r>
            <a:r>
              <a:rPr lang="en-US" sz="2400" dirty="0" smtClean="0">
                <a:solidFill>
                  <a:srgbClr val="000000"/>
                </a:solidFill>
                <a:latin typeface="Corbel" charset="0"/>
                <a:cs typeface="Corbel" charset="0"/>
                <a:sym typeface="Corbel" charset="0"/>
              </a:rPr>
              <a:t>Infrastructure</a:t>
            </a:r>
            <a:endParaRPr lang="en-US" dirty="0" smtClean="0">
              <a:solidFill>
                <a:srgbClr val="000000"/>
              </a:solidFill>
              <a:latin typeface="Corbel" charset="0"/>
              <a:cs typeface="Corbel" charset="0"/>
              <a:sym typeface="Corbe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762" y="3069672"/>
            <a:ext cx="1007899" cy="132353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7123748" y="3240097"/>
            <a:ext cx="4130953" cy="115310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Char char="•"/>
              <a:defRPr sz="2400">
                <a:solidFill>
                  <a:schemeClr val="tx1"/>
                </a:solidFill>
                <a:latin typeface="Corbel"/>
                <a:ea typeface="ＭＳ Ｐゴシック" charset="0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lvl="2" indent="0">
              <a:buClr>
                <a:srgbClr val="6076B4"/>
              </a:buClr>
              <a:buFont typeface="Times" charset="0"/>
              <a:buNone/>
            </a:pPr>
            <a:r>
              <a:rPr lang="en-US" sz="1600" kern="0" dirty="0">
                <a:solidFill>
                  <a:srgbClr val="000000"/>
                </a:solidFill>
                <a:latin typeface="Corbel" charset="0"/>
                <a:cs typeface="Corbel" charset="0"/>
                <a:sym typeface="Corbel" charset="0"/>
              </a:rPr>
              <a:t>A</a:t>
            </a:r>
            <a:r>
              <a:rPr lang="en-US" sz="1600" kern="0" dirty="0" smtClean="0">
                <a:solidFill>
                  <a:srgbClr val="000000"/>
                </a:solidFill>
                <a:latin typeface="Corbel" charset="0"/>
                <a:cs typeface="Corbel" charset="0"/>
                <a:sym typeface="Corbel" charset="0"/>
              </a:rPr>
              <a:t>ccessible to internet users</a:t>
            </a:r>
          </a:p>
          <a:p>
            <a:pPr marL="400050" lvl="2" indent="0">
              <a:buClr>
                <a:srgbClr val="6076B4"/>
              </a:buClr>
              <a:buFont typeface="Times" charset="0"/>
              <a:buNone/>
            </a:pPr>
            <a:r>
              <a:rPr lang="en-US" sz="1600" kern="0" dirty="0" smtClean="0">
                <a:solidFill>
                  <a:srgbClr val="000000"/>
                </a:solidFill>
                <a:latin typeface="Corbel" charset="0"/>
                <a:cs typeface="Corbel" charset="0"/>
                <a:sym typeface="Corbel" charset="0"/>
              </a:rPr>
              <a:t>Accessible to bona fide researchers</a:t>
            </a:r>
          </a:p>
          <a:p>
            <a:pPr marL="400050" lvl="2" indent="0">
              <a:buClr>
                <a:srgbClr val="6076B4"/>
              </a:buClr>
              <a:buFont typeface="Times" charset="0"/>
              <a:buNone/>
            </a:pPr>
            <a:r>
              <a:rPr lang="en-US" sz="1600" kern="0" dirty="0" smtClean="0">
                <a:solidFill>
                  <a:srgbClr val="000000"/>
                </a:solidFill>
                <a:latin typeface="Corbel" charset="0"/>
                <a:cs typeface="Corbel" charset="0"/>
                <a:sym typeface="Corbel" charset="0"/>
              </a:rPr>
              <a:t>Authorized – signed agreement needed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13" y="2356426"/>
            <a:ext cx="721158" cy="48058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57" y="3102087"/>
            <a:ext cx="960294" cy="46359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91" y="1002735"/>
            <a:ext cx="757225" cy="55297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17" y="2359787"/>
            <a:ext cx="619529" cy="46671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79" y="1711617"/>
            <a:ext cx="656850" cy="452554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41043" y="1002735"/>
            <a:ext cx="1263806" cy="391999"/>
          </a:xfrm>
          <a:prstGeom prst="rect">
            <a:avLst/>
          </a:prstGeom>
        </p:spPr>
      </p:pic>
      <p:sp>
        <p:nvSpPr>
          <p:cNvPr id="18" name="Rectangle 17"/>
          <p:cNvSpPr>
            <a:spLocks noChangeAspect="1"/>
          </p:cNvSpPr>
          <p:nvPr/>
        </p:nvSpPr>
        <p:spPr>
          <a:xfrm>
            <a:off x="4969739" y="3061678"/>
            <a:ext cx="503999" cy="503999"/>
          </a:xfrm>
          <a:prstGeom prst="rect">
            <a:avLst/>
          </a:prstGeom>
          <a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3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Rectangle 18"/>
          <p:cNvSpPr>
            <a:spLocks noChangeAspect="1"/>
          </p:cNvSpPr>
          <p:nvPr/>
        </p:nvSpPr>
        <p:spPr>
          <a:xfrm>
            <a:off x="4969738" y="3619395"/>
            <a:ext cx="503999" cy="503999"/>
          </a:xfrm>
          <a:prstGeom prst="rect">
            <a:avLst/>
          </a:prstGeom>
          <a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3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Rectangle 19"/>
          <p:cNvSpPr>
            <a:spLocks noChangeAspect="1"/>
          </p:cNvSpPr>
          <p:nvPr/>
        </p:nvSpPr>
        <p:spPr>
          <a:xfrm>
            <a:off x="4969737" y="4177112"/>
            <a:ext cx="503999" cy="503999"/>
          </a:xfrm>
          <a:prstGeom prst="rect">
            <a:avLst/>
          </a:prstGeom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3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64313" y="5251441"/>
            <a:ext cx="1232900" cy="14060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17" y="1682136"/>
            <a:ext cx="677285" cy="47701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926810" y="496567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mtClean="0">
                <a:solidFill>
                  <a:srgbClr val="000000"/>
                </a:solidFill>
                <a:latin typeface="arial" charset="0"/>
              </a:rPr>
              <a:t>Press release: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 </a:t>
            </a:r>
            <a:r>
              <a:rPr lang="en-US" dirty="0">
                <a:solidFill>
                  <a:srgbClr val="000000"/>
                </a:solidFill>
                <a:latin typeface="arial" charset="0"/>
                <a:hlinkClick r:id="rId18"/>
              </a:rPr>
              <a:t>https://www.elixir-europe.org/news/elixir-beacons-facilitate-sharing-genomics-data-europe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 </a:t>
            </a:r>
            <a:endParaRPr lang="en-US" dirty="0"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81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709" y="-88052"/>
            <a:ext cx="4429291" cy="55843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ELIXIR Finland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403" y="1845129"/>
            <a:ext cx="6889711" cy="3721556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105 samples from International Genome Sample Resource* 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WGS</a:t>
            </a:r>
          </a:p>
          <a:p>
            <a:r>
              <a:rPr lang="en-US" dirty="0">
                <a:solidFill>
                  <a:schemeClr val="tx2"/>
                </a:solidFill>
              </a:rPr>
              <a:t>1</a:t>
            </a:r>
            <a:r>
              <a:rPr lang="en-US" baseline="30000" dirty="0">
                <a:solidFill>
                  <a:schemeClr val="tx2"/>
                </a:solidFill>
              </a:rPr>
              <a:t>st</a:t>
            </a:r>
            <a:r>
              <a:rPr lang="en-US" dirty="0">
                <a:solidFill>
                  <a:schemeClr val="tx2"/>
                </a:solidFill>
              </a:rPr>
              <a:t> beacon connected to the</a:t>
            </a:r>
            <a:r>
              <a:rPr lang="en-US" dirty="0">
                <a:solidFill>
                  <a:schemeClr val="tx2"/>
                </a:solidFill>
                <a:hlinkClick r:id="rId4"/>
              </a:rPr>
              <a:t> </a:t>
            </a:r>
            <a:r>
              <a:rPr lang="en-US" u="sng" dirty="0">
                <a:hlinkClick r:id="rId4"/>
              </a:rPr>
              <a:t>ELIXIR </a:t>
            </a:r>
            <a:r>
              <a:rPr lang="en-US" u="sng" dirty="0" smtClean="0">
                <a:hlinkClick r:id="rId4"/>
              </a:rPr>
              <a:t>AAI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releases </a:t>
            </a:r>
            <a:r>
              <a:rPr lang="en-US" dirty="0">
                <a:solidFill>
                  <a:schemeClr val="tx2"/>
                </a:solidFill>
              </a:rPr>
              <a:t>national allele frequencies publicly </a:t>
            </a:r>
            <a:endParaRPr lang="en-US" dirty="0" smtClean="0">
              <a:solidFill>
                <a:schemeClr val="tx2"/>
              </a:solidFill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provides registered </a:t>
            </a:r>
            <a:r>
              <a:rPr lang="en-US" dirty="0">
                <a:solidFill>
                  <a:schemeClr val="tx2"/>
                </a:solidFill>
              </a:rPr>
              <a:t>access to the aggregated information from the cohorts used for defining the national allele frequencies during </a:t>
            </a:r>
            <a:r>
              <a:rPr lang="en-US" dirty="0" smtClean="0">
                <a:solidFill>
                  <a:schemeClr val="tx2"/>
                </a:solidFill>
              </a:rPr>
              <a:t>2017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0058" y="980728"/>
            <a:ext cx="566484" cy="64604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97630" y="980728"/>
            <a:ext cx="34868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 dirty="0">
                <a:hlinkClick r:id="rId6"/>
              </a:rPr>
              <a:t>http://elixir-beacon.csc.fi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23460" y="5917027"/>
            <a:ext cx="100084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orbel" charset="0"/>
                <a:ea typeface="Corbel" charset="0"/>
                <a:cs typeface="Corbel" charset="0"/>
                <a:hlinkClick r:id="rId7"/>
              </a:rPr>
              <a:t>http</a:t>
            </a:r>
            <a:r>
              <a:rPr lang="en-US" dirty="0">
                <a:latin typeface="Corbel" charset="0"/>
                <a:ea typeface="Corbel" charset="0"/>
                <a:cs typeface="Corbel" charset="0"/>
                <a:hlinkClick r:id="rId7"/>
              </a:rPr>
              <a:t>://</a:t>
            </a:r>
            <a:r>
              <a:rPr lang="en-US" dirty="0" smtClean="0">
                <a:latin typeface="Corbel" charset="0"/>
                <a:ea typeface="Corbel" charset="0"/>
                <a:cs typeface="Corbel" charset="0"/>
                <a:hlinkClick r:id="rId7"/>
              </a:rPr>
              <a:t>www.internationalgenome.org/data-portal/population/FIN</a:t>
            </a:r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from the </a:t>
            </a:r>
            <a:r>
              <a:rPr lang="en-US" u="sng" dirty="0">
                <a:latin typeface="Corbel" charset="0"/>
                <a:ea typeface="Corbel" charset="0"/>
                <a:cs typeface="Corbel" charset="0"/>
                <a:hlinkClick r:id="rId8"/>
              </a:rPr>
              <a:t>1000genomes project</a:t>
            </a:r>
            <a:r>
              <a:rPr lang="en-US" u="sng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: </a:t>
            </a:r>
            <a:r>
              <a:rPr lang="en-US" dirty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1000Genomes </a:t>
            </a:r>
            <a:r>
              <a:rPr lang="en-US" dirty="0" smtClean="0">
                <a:solidFill>
                  <a:schemeClr val="tx2"/>
                </a:solidFill>
                <a:latin typeface="Corbel" charset="0"/>
                <a:ea typeface="Corbel" charset="0"/>
                <a:cs typeface="Corbel" charset="0"/>
              </a:rPr>
              <a:t>Finns</a:t>
            </a:r>
            <a:endParaRPr lang="en-US" dirty="0">
              <a:solidFill>
                <a:schemeClr val="tx2"/>
              </a:solidFill>
              <a:latin typeface="Corbel" charset="0"/>
              <a:ea typeface="Corbel" charset="0"/>
              <a:cs typeface="Corbe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104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0813"/>
            <a:ext cx="12192000" cy="593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5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European Genome-phenome Archive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00" y="2024743"/>
            <a:ext cx="6963229" cy="385218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36,963 </a:t>
            </a:r>
            <a:r>
              <a:rPr lang="en-US" dirty="0">
                <a:solidFill>
                  <a:schemeClr val="tx2"/>
                </a:solidFill>
              </a:rPr>
              <a:t>samples included in 22 different </a:t>
            </a:r>
            <a:r>
              <a:rPr lang="en-US" dirty="0" smtClean="0">
                <a:solidFill>
                  <a:schemeClr val="tx2"/>
                </a:solidFill>
              </a:rPr>
              <a:t>datasets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GWAS (22 datasets), exome sequencing (18 datasets)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Data from: UK10K study (</a:t>
            </a:r>
            <a:r>
              <a:rPr lang="en-US" dirty="0" err="1" smtClean="0">
                <a:solidFill>
                  <a:schemeClr val="tx2"/>
                </a:solidFill>
              </a:rPr>
              <a:t>TwinsUK</a:t>
            </a:r>
            <a:r>
              <a:rPr lang="en-US" dirty="0" smtClean="0">
                <a:solidFill>
                  <a:schemeClr val="tx2"/>
                </a:solidFill>
              </a:rPr>
              <a:t>, ALSPAC), </a:t>
            </a:r>
            <a:r>
              <a:rPr lang="en-US" dirty="0" err="1" smtClean="0">
                <a:solidFill>
                  <a:schemeClr val="tx2"/>
                </a:solidFill>
              </a:rPr>
              <a:t>LifeLines</a:t>
            </a:r>
            <a:r>
              <a:rPr lang="en-US" dirty="0" smtClean="0">
                <a:solidFill>
                  <a:schemeClr val="tx2"/>
                </a:solidFill>
              </a:rPr>
              <a:t> cohort and other studies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6380" y="-120713"/>
            <a:ext cx="4429291" cy="55843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0058" y="980728"/>
            <a:ext cx="566484" cy="646046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2518015" y="1046524"/>
            <a:ext cx="6963229" cy="51445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Char char="•"/>
              <a:defRPr sz="2400">
                <a:solidFill>
                  <a:schemeClr val="tx1"/>
                </a:solidFill>
                <a:latin typeface="Corbel"/>
                <a:ea typeface="ＭＳ Ｐゴシック" charset="0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kern="0" smtClean="0">
                <a:solidFill>
                  <a:srgbClr val="954F72"/>
                </a:solidFill>
                <a:latin typeface="Avenir" charset="0"/>
                <a:hlinkClick r:id="rId5"/>
              </a:rPr>
              <a:t>https</a:t>
            </a:r>
            <a:r>
              <a:rPr lang="en-US" u="sng" kern="0" dirty="0" smtClean="0">
                <a:solidFill>
                  <a:srgbClr val="954F72"/>
                </a:solidFill>
                <a:latin typeface="Avenir" charset="0"/>
                <a:hlinkClick r:id="rId5"/>
              </a:rPr>
              <a:t>://ega-archive.org/beacon/#/</a:t>
            </a:r>
            <a:endParaRPr lang="en-US" kern="0" dirty="0" smtClean="0">
              <a:latin typeface="Helvetica" charset="0"/>
            </a:endParaRPr>
          </a:p>
          <a:p>
            <a:endParaRPr lang="en-US" kern="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1423019" y="5683513"/>
            <a:ext cx="9463968" cy="121337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Char char="•"/>
              <a:defRPr sz="2400">
                <a:solidFill>
                  <a:schemeClr val="tx1"/>
                </a:solidFill>
                <a:latin typeface="Corbel"/>
                <a:ea typeface="ＭＳ Ｐゴシック" charset="0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Corbel"/>
                <a:ea typeface="+mn-ea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pitchFamily="-112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kern="0" smtClean="0">
                <a:solidFill>
                  <a:schemeClr val="tx2"/>
                </a:solidFill>
              </a:rPr>
              <a:t>Collaboration </a:t>
            </a:r>
            <a:r>
              <a:rPr lang="en-US" kern="0" dirty="0" smtClean="0">
                <a:solidFill>
                  <a:schemeClr val="tx2"/>
                </a:solidFill>
              </a:rPr>
              <a:t>between EMBL-EBI and Center for Genome Regulation, </a:t>
            </a:r>
            <a:r>
              <a:rPr lang="en-US" kern="0" smtClean="0">
                <a:solidFill>
                  <a:schemeClr val="tx2"/>
                </a:solidFill>
              </a:rPr>
              <a:t>ELIXIR Spain</a:t>
            </a:r>
            <a:endParaRPr lang="en-US" kern="0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90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ELIXIR Beacon project 2017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259" y="1248005"/>
            <a:ext cx="5461000" cy="4351337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orbel" charset="0"/>
                <a:cs typeface="Corbel" charset="0"/>
                <a:sym typeface="Corbel" charset="0"/>
              </a:rPr>
              <a:t>More European data discoverable </a:t>
            </a:r>
          </a:p>
          <a:p>
            <a:endParaRPr lang="en-US" dirty="0" smtClean="0">
              <a:solidFill>
                <a:schemeClr val="tx2"/>
              </a:solidFill>
              <a:latin typeface="Corbel" charset="0"/>
              <a:cs typeface="Corbel" charset="0"/>
              <a:sym typeface="Corbel" charset="0"/>
            </a:endParaRPr>
          </a:p>
          <a:p>
            <a:r>
              <a:rPr lang="en-US" dirty="0" smtClean="0">
                <a:solidFill>
                  <a:schemeClr val="tx2"/>
                </a:solidFill>
                <a:latin typeface="Corbel" charset="0"/>
                <a:cs typeface="Corbel" charset="0"/>
                <a:sym typeface="Corbel" charset="0"/>
              </a:rPr>
              <a:t>New </a:t>
            </a:r>
            <a:r>
              <a:rPr lang="en-US" dirty="0">
                <a:solidFill>
                  <a:schemeClr val="tx2"/>
                </a:solidFill>
                <a:latin typeface="Corbel" charset="0"/>
                <a:cs typeface="Corbel" charset="0"/>
                <a:sym typeface="Corbel" charset="0"/>
              </a:rPr>
              <a:t>features e.g. </a:t>
            </a:r>
          </a:p>
          <a:p>
            <a:pPr lvl="1"/>
            <a:r>
              <a:rPr lang="en-US" b="1" dirty="0">
                <a:solidFill>
                  <a:schemeClr val="tx2"/>
                </a:solidFill>
                <a:latin typeface="Corbel" charset="0"/>
                <a:cs typeface="Corbel" charset="0"/>
                <a:sym typeface="Corbel" charset="0"/>
              </a:rPr>
              <a:t>ELIXIR Beacon Network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Corbel" charset="0"/>
                <a:cs typeface="Corbel" charset="0"/>
                <a:sym typeface="Corbel" charset="0"/>
              </a:rPr>
              <a:t>Monitoring and security to identify re-identification </a:t>
            </a:r>
            <a:r>
              <a:rPr lang="en-US" dirty="0" smtClean="0">
                <a:solidFill>
                  <a:schemeClr val="tx2"/>
                </a:solidFill>
                <a:latin typeface="Corbel" charset="0"/>
                <a:cs typeface="Corbel" charset="0"/>
                <a:sym typeface="Corbel" charset="0"/>
              </a:rPr>
              <a:t>attempts</a:t>
            </a:r>
            <a:endParaRPr lang="en-US" dirty="0">
              <a:solidFill>
                <a:schemeClr val="tx2"/>
              </a:solidFill>
              <a:latin typeface="Corbel" charset="0"/>
              <a:cs typeface="Corbel" charset="0"/>
              <a:sym typeface="Corbe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9855" y="5235113"/>
            <a:ext cx="1232900" cy="14060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1767" y="493404"/>
            <a:ext cx="4780507" cy="42274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7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713"/>
          <a:stretch/>
        </p:blipFill>
        <p:spPr bwMode="auto">
          <a:xfrm>
            <a:off x="4950950" y="5599342"/>
            <a:ext cx="3264061" cy="960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8999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Beacons as a use case for </a:t>
            </a:r>
            <a:r>
              <a:rPr lang="en-US" dirty="0" err="1" smtClean="0"/>
              <a:t>bioschemas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00" y="1469571"/>
            <a:ext cx="10871200" cy="440735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tx2"/>
                </a:solidFill>
              </a:rPr>
              <a:t>ELIXIR will be developing a beacon network (registry and search engine) and is considering development of the Beacon project into a service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chemeClr val="tx2"/>
                </a:solidFill>
              </a:rPr>
              <a:t>Problem</a:t>
            </a:r>
            <a:endParaRPr lang="en-US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chemeClr val="tx2"/>
                </a:solidFill>
              </a:rPr>
              <a:t>Registration </a:t>
            </a:r>
            <a:r>
              <a:rPr lang="en-US" dirty="0">
                <a:solidFill>
                  <a:schemeClr val="tx2"/>
                </a:solidFill>
              </a:rPr>
              <a:t>of a Beacon service in </a:t>
            </a:r>
            <a:r>
              <a:rPr lang="en-US" dirty="0" smtClean="0">
                <a:solidFill>
                  <a:schemeClr val="tx2"/>
                </a:solidFill>
              </a:rPr>
              <a:t>the ELIXIR </a:t>
            </a:r>
            <a:r>
              <a:rPr lang="en-US" dirty="0">
                <a:solidFill>
                  <a:schemeClr val="tx2"/>
                </a:solidFill>
              </a:rPr>
              <a:t>Beacon Network </a:t>
            </a:r>
            <a:r>
              <a:rPr lang="en-US" dirty="0" smtClean="0">
                <a:solidFill>
                  <a:schemeClr val="tx2"/>
                </a:solidFill>
              </a:rPr>
              <a:t>will be done </a:t>
            </a:r>
            <a:r>
              <a:rPr lang="en-US" dirty="0">
                <a:solidFill>
                  <a:schemeClr val="tx2"/>
                </a:solidFill>
              </a:rPr>
              <a:t>manually 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chemeClr val="tx2"/>
                </a:solidFill>
              </a:rPr>
              <a:t>Updates will be manual </a:t>
            </a:r>
            <a:r>
              <a:rPr lang="en-US" dirty="0">
                <a:solidFill>
                  <a:schemeClr val="tx2"/>
                </a:solidFill>
              </a:rPr>
              <a:t>if the beacon service changes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Objectives</a:t>
            </a:r>
          </a:p>
          <a:p>
            <a:r>
              <a:rPr lang="en-US" dirty="0">
                <a:solidFill>
                  <a:schemeClr val="tx2"/>
                </a:solidFill>
              </a:rPr>
              <a:t>Expose Beacon service metadata in its default landing web page with </a:t>
            </a:r>
            <a:r>
              <a:rPr lang="en-US" dirty="0" err="1">
                <a:solidFill>
                  <a:schemeClr val="tx2"/>
                </a:solidFill>
              </a:rPr>
              <a:t>Bioschemas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Automate the ingestion of the beacon service metadata into the Beacon Network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82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LIXIR_templat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Leere Präsentation">
      <a:majorFont>
        <a:latin typeface="Arial"/>
        <a:ea typeface="Geneva"/>
        <a:cs typeface="Geneva"/>
      </a:majorFont>
      <a:minorFont>
        <a:latin typeface="Arial"/>
        <a:ea typeface="Geneva"/>
        <a:cs typeface="Genev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Geneva" pitchFamily="-112" charset="0"/>
            <a:cs typeface="Geneva" pitchFamily="-11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Geneva" pitchFamily="-112" charset="0"/>
            <a:cs typeface="Geneva" pitchFamily="-112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FFFFFF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FFFFFF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FFFFFF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D2E806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10256</TotalTime>
  <Words>393</Words>
  <Application>Microsoft Macintosh PowerPoint</Application>
  <PresentationFormat>Widescreen</PresentationFormat>
  <Paragraphs>75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Avenir</vt:lpstr>
      <vt:lpstr>Calibri</vt:lpstr>
      <vt:lpstr>Corbel</vt:lpstr>
      <vt:lpstr>DIN Alternate</vt:lpstr>
      <vt:lpstr>Geneva</vt:lpstr>
      <vt:lpstr>Helvetica</vt:lpstr>
      <vt:lpstr>ＭＳ Ｐゴシック</vt:lpstr>
      <vt:lpstr>Times</vt:lpstr>
      <vt:lpstr>Times New Roman</vt:lpstr>
      <vt:lpstr>Arial</vt:lpstr>
      <vt:lpstr>Arial</vt:lpstr>
      <vt:lpstr>ELIXIR_template</vt:lpstr>
      <vt:lpstr>ELIXIR Beacons and bioschemas</vt:lpstr>
      <vt:lpstr>PowerPoint Presentation</vt:lpstr>
      <vt:lpstr>Public data discovery web-service</vt:lpstr>
      <vt:lpstr>ELIXIR and Beacons</vt:lpstr>
      <vt:lpstr>ELIXIR Finland</vt:lpstr>
      <vt:lpstr>PowerPoint Presentation</vt:lpstr>
      <vt:lpstr>European Genome-phenome Archive</vt:lpstr>
      <vt:lpstr>ELIXIR Beacon project 2017</vt:lpstr>
      <vt:lpstr>Beacons as a use case for bioschemas</vt:lpstr>
      <vt:lpstr>Thank you!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Genomics and  Translational Data</dc:title>
  <dc:creator>Serena Scollen</dc:creator>
  <cp:lastModifiedBy>A.L.V</cp:lastModifiedBy>
  <cp:revision>101</cp:revision>
  <dcterms:created xsi:type="dcterms:W3CDTF">2016-11-28T16:30:55Z</dcterms:created>
  <dcterms:modified xsi:type="dcterms:W3CDTF">2017-03-06T13:12:25Z</dcterms:modified>
</cp:coreProperties>
</file>

<file path=docProps/thumbnail.jpeg>
</file>